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1" r:id="rId1"/>
  </p:sldMasterIdLst>
  <p:notesMasterIdLst>
    <p:notesMasterId r:id="rId28"/>
  </p:notesMasterIdLst>
  <p:sldIdLst>
    <p:sldId id="257" r:id="rId2"/>
    <p:sldId id="377" r:id="rId3"/>
    <p:sldId id="314" r:id="rId4"/>
    <p:sldId id="311" r:id="rId5"/>
    <p:sldId id="315" r:id="rId6"/>
    <p:sldId id="316" r:id="rId7"/>
    <p:sldId id="312" r:id="rId8"/>
    <p:sldId id="319" r:id="rId9"/>
    <p:sldId id="320" r:id="rId10"/>
    <p:sldId id="321" r:id="rId11"/>
    <p:sldId id="350" r:id="rId12"/>
    <p:sldId id="385" r:id="rId13"/>
    <p:sldId id="387" r:id="rId14"/>
    <p:sldId id="386" r:id="rId15"/>
    <p:sldId id="317" r:id="rId16"/>
    <p:sldId id="318" r:id="rId17"/>
    <p:sldId id="322" r:id="rId18"/>
    <p:sldId id="323" r:id="rId19"/>
    <p:sldId id="324" r:id="rId20"/>
    <p:sldId id="325" r:id="rId21"/>
    <p:sldId id="326" r:id="rId22"/>
    <p:sldId id="327" r:id="rId23"/>
    <p:sldId id="328" r:id="rId24"/>
    <p:sldId id="329" r:id="rId25"/>
    <p:sldId id="330" r:id="rId26"/>
    <p:sldId id="33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23"/>
    <p:restoredTop sz="94830"/>
  </p:normalViewPr>
  <p:slideViewPr>
    <p:cSldViewPr snapToGrid="0" snapToObjects="1">
      <p:cViewPr varScale="1">
        <p:scale>
          <a:sx n="117" d="100"/>
          <a:sy n="117" d="100"/>
        </p:scale>
        <p:origin x="31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FFAD9-A5BE-F646-B55C-F0638195490F}" type="datetimeFigureOut">
              <a:rPr lang="en-US" smtClean="0"/>
              <a:t>11/1/20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89DB4-82E0-AF40-81BE-1C4AA0DF45FC}" type="slidenum">
              <a:rPr lang="en-US" smtClean="0"/>
              <a:t>‹#›</a:t>
            </a:fld>
            <a:endParaRPr lang="en-US"/>
          </a:p>
        </p:txBody>
      </p:sp>
    </p:spTree>
    <p:extLst>
      <p:ext uri="{BB962C8B-B14F-4D97-AF65-F5344CB8AC3E}">
        <p14:creationId xmlns:p14="http://schemas.microsoft.com/office/powerpoint/2010/main" val="3513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1</a:t>
            </a:fld>
            <a:endParaRPr lang="en-US"/>
          </a:p>
        </p:txBody>
      </p:sp>
    </p:spTree>
    <p:extLst>
      <p:ext uri="{BB962C8B-B14F-4D97-AF65-F5344CB8AC3E}">
        <p14:creationId xmlns:p14="http://schemas.microsoft.com/office/powerpoint/2010/main" val="11962107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45CB2-BF6F-6E49-AC61-7BDDE2E02F5B}" type="slidenum">
              <a:rPr lang="en-US" smtClean="0"/>
              <a:t>‹#›</a:t>
            </a:fld>
            <a:endParaRPr lang="en-US"/>
          </a:p>
        </p:txBody>
      </p:sp>
    </p:spTree>
    <p:extLst>
      <p:ext uri="{BB962C8B-B14F-4D97-AF65-F5344CB8AC3E}">
        <p14:creationId xmlns:p14="http://schemas.microsoft.com/office/powerpoint/2010/main" val="146901553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tiff"/></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tiff"/><Relationship Id="rId4" Type="http://schemas.openxmlformats.org/officeDocument/2006/relationships/image" Target="../media/image21.tiff"/></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5B86F-3171-0647-A08E-F96D3494CEC7}"/>
              </a:ext>
            </a:extLst>
          </p:cNvPr>
          <p:cNvSpPr>
            <a:spLocks noGrp="1"/>
          </p:cNvSpPr>
          <p:nvPr>
            <p:ph type="ctrTitle"/>
          </p:nvPr>
        </p:nvSpPr>
        <p:spPr/>
        <p:txBody>
          <a:bodyPr/>
          <a:lstStyle/>
          <a:p>
            <a:r>
              <a:rPr lang="en-US" dirty="0"/>
              <a:t>Lecture 25: Boosting</a:t>
            </a:r>
          </a:p>
        </p:txBody>
      </p:sp>
    </p:spTree>
    <p:extLst>
      <p:ext uri="{BB962C8B-B14F-4D97-AF65-F5344CB8AC3E}">
        <p14:creationId xmlns:p14="http://schemas.microsoft.com/office/powerpoint/2010/main" val="1564779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10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3907261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11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714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12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130945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13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47702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14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935425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Boosting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Intuitively, each simple model </a:t>
                </a:r>
                <a:r>
                  <a:rPr lang="en-US" sz="2400" i="1" dirty="0"/>
                  <a:t>T</a:t>
                </a:r>
                <a:r>
                  <a:rPr lang="en-US" sz="2400" baseline="30000" dirty="0"/>
                  <a:t>(</a:t>
                </a:r>
                <a:r>
                  <a:rPr lang="en-US" sz="2400" i="1" baseline="30000" dirty="0" err="1"/>
                  <a:t>i</a:t>
                </a:r>
                <a:r>
                  <a:rPr lang="en-US" sz="2400" baseline="30000" dirty="0"/>
                  <a:t>) </a:t>
                </a:r>
                <a:r>
                  <a:rPr lang="en-US" sz="2400" dirty="0"/>
                  <a:t>we add to our ensemble model </a:t>
                </a:r>
                <a:r>
                  <a:rPr lang="en-US" sz="2400" i="1" dirty="0"/>
                  <a:t>T</a:t>
                </a:r>
                <a:r>
                  <a:rPr lang="en-US" sz="2400" dirty="0"/>
                  <a:t>, models the errors of </a:t>
                </a:r>
                <a:r>
                  <a:rPr lang="en-US" sz="2400" i="1" dirty="0"/>
                  <a:t>T</a:t>
                </a:r>
                <a:r>
                  <a:rPr lang="en-US" sz="2400" dirty="0"/>
                  <a:t>. </a:t>
                </a:r>
              </a:p>
              <a:p>
                <a:r>
                  <a:rPr lang="en-US" sz="2400" dirty="0"/>
                  <a:t>Thus, with each addition of </a:t>
                </a:r>
                <a:r>
                  <a:rPr lang="en-US" sz="2400" i="1" dirty="0"/>
                  <a:t>T</a:t>
                </a:r>
                <a:r>
                  <a:rPr lang="en-US" sz="2400" baseline="30000" dirty="0"/>
                  <a:t>(</a:t>
                </a:r>
                <a:r>
                  <a:rPr lang="en-US" sz="2400" i="1" baseline="30000" dirty="0" err="1"/>
                  <a:t>i</a:t>
                </a:r>
                <a:r>
                  <a:rPr lang="en-US" sz="2400" baseline="30000" dirty="0"/>
                  <a:t>)</a:t>
                </a:r>
                <a:r>
                  <a:rPr lang="en-US" sz="2400" dirty="0"/>
                  <a:t>, the residual is reduced </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𝑟</m:t>
                          </m:r>
                        </m:e>
                        <m:sub>
                          <m:r>
                            <a:rPr lang="en-US" sz="2400" b="0" i="1" smtClean="0">
                              <a:latin typeface="Cambria Math" charset="0"/>
                            </a:rPr>
                            <m:t>𝑛</m:t>
                          </m:r>
                        </m:sub>
                      </m:sSub>
                      <m:r>
                        <a:rPr lang="en-US" sz="2400" b="0" i="1" smtClean="0">
                          <a:latin typeface="Cambria Math" charset="0"/>
                        </a:rPr>
                        <m:t>−</m:t>
                      </m:r>
                      <m:r>
                        <a:rPr lang="en-US" sz="2400" b="0" i="1" smtClean="0">
                          <a:latin typeface="Cambria Math" charset="0"/>
                        </a:rPr>
                        <m:t>𝜆</m:t>
                      </m:r>
                      <m:sSup>
                        <m:sSupPr>
                          <m:ctrlPr>
                            <a:rPr lang="en-US" sz="2400" b="0" i="1" smtClean="0">
                              <a:latin typeface="Cambria Math" panose="02040503050406030204" pitchFamily="18" charset="0"/>
                            </a:rPr>
                          </m:ctrlPr>
                        </m:sSupPr>
                        <m:e>
                          <m:r>
                            <a:rPr lang="en-US" sz="2400" b="0" i="1" smtClean="0">
                              <a:latin typeface="Cambria Math" charset="0"/>
                            </a:rPr>
                            <m:t>𝑇</m:t>
                          </m:r>
                        </m:e>
                        <m:sup>
                          <m:d>
                            <m:dPr>
                              <m:ctrlPr>
                                <a:rPr lang="en-US" sz="2400" b="0" i="1" smtClean="0">
                                  <a:latin typeface="Cambria Math" panose="02040503050406030204" pitchFamily="18" charset="0"/>
                                </a:rPr>
                              </m:ctrlPr>
                            </m:dPr>
                            <m:e>
                              <m:r>
                                <a:rPr lang="en-US" sz="2400" b="0" i="1" smtClean="0">
                                  <a:latin typeface="Cambria Math" charset="0"/>
                                </a:rPr>
                                <m:t>𝑖</m:t>
                              </m:r>
                            </m:e>
                          </m:d>
                        </m:sup>
                      </m:sSup>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𝑛</m:t>
                          </m:r>
                        </m:sub>
                      </m:sSub>
                      <m:r>
                        <a:rPr lang="en-US" sz="2400" b="0" i="1" smtClean="0">
                          <a:latin typeface="Cambria Math" charset="0"/>
                        </a:rPr>
                        <m:t>)</m:t>
                      </m:r>
                    </m:oMath>
                  </m:oMathPara>
                </a14:m>
                <a:endParaRPr lang="en-US" sz="2400" dirty="0"/>
              </a:p>
              <a:p>
                <a:endParaRPr lang="en-US" sz="2400" dirty="0"/>
              </a:p>
              <a:p>
                <a:r>
                  <a:rPr lang="en-US" sz="2400" b="1" dirty="0"/>
                  <a:t>Note</a:t>
                </a:r>
                <a:r>
                  <a:rPr lang="en-US" sz="2400" dirty="0"/>
                  <a:t> that gradient boosting has a tuning parameter,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endParaRPr lang="en-US" sz="2400" dirty="0"/>
              </a:p>
              <a:p>
                <a:endParaRPr lang="el-GR" sz="2400" dirty="0"/>
              </a:p>
              <a:p>
                <a:r>
                  <a:rPr lang="en-US" sz="2400" dirty="0"/>
                  <a:t>If we want to easily reason about how to choose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and investigate the effect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on the model </a:t>
                </a:r>
                <a:r>
                  <a:rPr lang="en-US" sz="2400" i="1" dirty="0"/>
                  <a:t>T</a:t>
                </a:r>
                <a:r>
                  <a:rPr lang="en-US" sz="2400" dirty="0"/>
                  <a:t>, we need a bit more mathematical formalism. </a:t>
                </a:r>
              </a:p>
              <a:p>
                <a:r>
                  <a:rPr lang="en-US" sz="2400" dirty="0"/>
                  <a:t>In particular, how can we effectively descend through this optimization via an iterative algorithm?</a:t>
                </a:r>
              </a:p>
              <a:p>
                <a:r>
                  <a:rPr lang="en-US" sz="2400" dirty="0"/>
                  <a:t>We need to formulate gradient boosting as a type of </a:t>
                </a:r>
                <a:r>
                  <a:rPr lang="en-US" sz="2400" b="1" i="1" dirty="0"/>
                  <a:t>gradient descent</a:t>
                </a:r>
                <a:r>
                  <a:rPr lang="en-US" sz="2400" dirty="0"/>
                  <a:t>.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b="-4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15</a:t>
            </a:fld>
            <a:endParaRPr lang="en-US"/>
          </a:p>
        </p:txBody>
      </p:sp>
    </p:spTree>
    <p:extLst>
      <p:ext uri="{BB962C8B-B14F-4D97-AF65-F5344CB8AC3E}">
        <p14:creationId xmlns:p14="http://schemas.microsoft.com/office/powerpoint/2010/main" val="368680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1" nodeType="withEffect">
                                  <p:stCondLst>
                                    <p:cond delay="50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1" nodeType="withEffect">
                                  <p:stCondLst>
                                    <p:cond delay="100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4" y="1177758"/>
            <a:ext cx="11155385" cy="5130445"/>
          </a:xfrm>
        </p:spPr>
        <p:txBody>
          <a:bodyPr/>
          <a:lstStyle/>
          <a:p>
            <a:r>
              <a:rPr lang="en-US" sz="2400" dirty="0"/>
              <a:t>In optimization, when we wish to minimize a function, called the </a:t>
            </a:r>
            <a:r>
              <a:rPr lang="en-US" sz="2400" b="1" i="1" dirty="0"/>
              <a:t>objective function</a:t>
            </a:r>
            <a:r>
              <a:rPr lang="en-US" sz="2400" dirty="0"/>
              <a:t>, over a set of variables, we compute the partial derivatives of this function with respect to the variables. </a:t>
            </a:r>
            <a:br>
              <a:rPr lang="en-US" sz="2400" dirty="0"/>
            </a:br>
            <a:endParaRPr lang="en-US" sz="2400" dirty="0"/>
          </a:p>
          <a:p>
            <a:r>
              <a:rPr lang="en-US" sz="2400" dirty="0"/>
              <a:t>If the partial derivatives are sufficiently simple, one can analytically find a common root - i.e. a point at which all the partial derivatives vanish; this is called a </a:t>
            </a:r>
            <a:r>
              <a:rPr lang="en-US" sz="2400" b="1" i="1" dirty="0"/>
              <a:t>stationary point.</a:t>
            </a:r>
            <a:br>
              <a:rPr lang="en-US" sz="2400" b="1" i="1" dirty="0"/>
            </a:br>
            <a:endParaRPr lang="en-US" sz="2400" dirty="0"/>
          </a:p>
          <a:p>
            <a:r>
              <a:rPr lang="en-US" sz="2400" dirty="0"/>
              <a:t>If the objective function has the property of being </a:t>
            </a:r>
            <a:r>
              <a:rPr lang="en-US" sz="2400" b="1" i="1" dirty="0"/>
              <a:t>convex</a:t>
            </a:r>
            <a:r>
              <a:rPr lang="en-US" sz="2400" dirty="0"/>
              <a:t>, then the stationary point is precisely the min.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16</a:t>
            </a:fld>
            <a:endParaRPr lang="en-US"/>
          </a:p>
        </p:txBody>
      </p:sp>
    </p:spTree>
    <p:extLst>
      <p:ext uri="{BB962C8B-B14F-4D97-AF65-F5344CB8AC3E}">
        <p14:creationId xmlns:p14="http://schemas.microsoft.com/office/powerpoint/2010/main" val="3188819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the Algorithm</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4" y="1177758"/>
                <a:ext cx="11009293" cy="5130445"/>
              </a:xfrm>
            </p:spPr>
            <p:txBody>
              <a:bodyPr/>
              <a:lstStyle/>
              <a:p>
                <a:r>
                  <a:rPr lang="en-US" sz="2400" dirty="0"/>
                  <a:t>In practice, our objective functions are complicated and analytically find the stationary point is intractable. </a:t>
                </a:r>
              </a:p>
              <a:p>
                <a:r>
                  <a:rPr lang="en-US" sz="2400" dirty="0"/>
                  <a:t>Instead, we use an iterative method called </a:t>
                </a:r>
                <a:r>
                  <a:rPr lang="en-US" sz="2400" b="1" i="1" dirty="0"/>
                  <a:t>gradient descent  (as discussed in lecture 5)</a:t>
                </a:r>
                <a:r>
                  <a:rPr lang="en-US" sz="2400" dirty="0"/>
                  <a:t>: </a:t>
                </a:r>
              </a:p>
              <a:p>
                <a:pPr marL="457200" indent="-457200">
                  <a:buFont typeface="+mj-lt"/>
                  <a:buAutoNum type="arabicPeriod"/>
                </a:pPr>
                <a:r>
                  <a:rPr lang="en-US" sz="2400" dirty="0"/>
                  <a:t>Initialize the variables at any value: </a:t>
                </a:r>
              </a:p>
              <a:p>
                <a:pPr marL="457200" indent="-457200">
                  <a:buFont typeface="+mj-lt"/>
                  <a:buAutoNum type="arabicPeriod"/>
                </a:pPr>
                <a:endParaRPr lang="en-US" sz="2400" dirty="0"/>
              </a:p>
              <a:p>
                <a:pPr marL="457200" indent="-457200">
                  <a:buFont typeface="+mj-lt"/>
                  <a:buAutoNum type="arabicPeriod"/>
                </a:pPr>
                <a:r>
                  <a:rPr lang="en-US" sz="2400" dirty="0"/>
                  <a:t>Take the gradient of the objective function at the current variable values:</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Adjust the variables values by some negative multiple of the gradient:</a:t>
                </a:r>
              </a:p>
              <a:p>
                <a:endParaRPr lang="en-US" sz="2400" dirty="0"/>
              </a:p>
              <a:p>
                <a:r>
                  <a:rPr lang="en-US" sz="2400" dirty="0"/>
                  <a:t>	The factor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is often called the learning rate.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4" y="1177758"/>
                <a:ext cx="11009293" cy="5130445"/>
              </a:xfrm>
              <a:blipFill rotWithShape="0">
                <a:blip r:embed="rId2"/>
                <a:stretch>
                  <a:fillRect l="-886" t="-950" b="-28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17</a:t>
            </a:fld>
            <a:endParaRPr lang="en-US"/>
          </a:p>
        </p:txBody>
      </p:sp>
      <p:pic>
        <p:nvPicPr>
          <p:cNvPr id="4" name="Picture 3">
            <a:extLst>
              <a:ext uri="{FF2B5EF4-FFF2-40B4-BE49-F238E27FC236}">
                <a16:creationId xmlns:a16="http://schemas.microsoft.com/office/drawing/2014/main" id="{D7EC4051-6CEC-3646-81C4-9471ED7610A1}"/>
              </a:ext>
            </a:extLst>
          </p:cNvPr>
          <p:cNvPicPr>
            <a:picLocks noChangeAspect="1"/>
          </p:cNvPicPr>
          <p:nvPr/>
        </p:nvPicPr>
        <p:blipFill>
          <a:blip r:embed="rId3"/>
          <a:stretch>
            <a:fillRect/>
          </a:stretch>
        </p:blipFill>
        <p:spPr>
          <a:xfrm>
            <a:off x="4895244" y="3284805"/>
            <a:ext cx="2203347" cy="365578"/>
          </a:xfrm>
          <a:prstGeom prst="rect">
            <a:avLst/>
          </a:prstGeom>
        </p:spPr>
      </p:pic>
      <p:pic>
        <p:nvPicPr>
          <p:cNvPr id="6" name="Picture 5">
            <a:extLst>
              <a:ext uri="{FF2B5EF4-FFF2-40B4-BE49-F238E27FC236}">
                <a16:creationId xmlns:a16="http://schemas.microsoft.com/office/drawing/2014/main" id="{C29E488E-4595-AE4B-A589-AD1773F38B7D}"/>
              </a:ext>
            </a:extLst>
          </p:cNvPr>
          <p:cNvPicPr>
            <a:picLocks noChangeAspect="1"/>
          </p:cNvPicPr>
          <p:nvPr/>
        </p:nvPicPr>
        <p:blipFill>
          <a:blip r:embed="rId4"/>
          <a:stretch>
            <a:fillRect/>
          </a:stretch>
        </p:blipFill>
        <p:spPr>
          <a:xfrm>
            <a:off x="5195372" y="5433598"/>
            <a:ext cx="2127764" cy="460650"/>
          </a:xfrm>
          <a:prstGeom prst="rect">
            <a:avLst/>
          </a:prstGeom>
        </p:spPr>
      </p:pic>
      <p:pic>
        <p:nvPicPr>
          <p:cNvPr id="7" name="Picture 6">
            <a:extLst>
              <a:ext uri="{FF2B5EF4-FFF2-40B4-BE49-F238E27FC236}">
                <a16:creationId xmlns:a16="http://schemas.microsoft.com/office/drawing/2014/main" id="{588BAD9B-AF70-1B44-A244-42665F5A023E}"/>
              </a:ext>
            </a:extLst>
          </p:cNvPr>
          <p:cNvPicPr>
            <a:picLocks noChangeAspect="1"/>
          </p:cNvPicPr>
          <p:nvPr/>
        </p:nvPicPr>
        <p:blipFill>
          <a:blip r:embed="rId5"/>
          <a:stretch>
            <a:fillRect/>
          </a:stretch>
        </p:blipFill>
        <p:spPr>
          <a:xfrm>
            <a:off x="3836908" y="4141629"/>
            <a:ext cx="4320017" cy="859163"/>
          </a:xfrm>
          <a:prstGeom prst="rect">
            <a:avLst/>
          </a:prstGeom>
        </p:spPr>
      </p:pic>
    </p:spTree>
    <p:extLst>
      <p:ext uri="{BB962C8B-B14F-4D97-AF65-F5344CB8AC3E}">
        <p14:creationId xmlns:p14="http://schemas.microsoft.com/office/powerpoint/2010/main" val="374431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b="1" dirty="0"/>
                  <a:t>Claim: </a:t>
                </a:r>
                <a:r>
                  <a:rPr lang="en-US" sz="2400" dirty="0"/>
                  <a:t>If the function is convex, this iterative methods will eventually move x close enough to the minimum, for an appropriate choice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a:spcAft>
                    <a:spcPts val="1200"/>
                  </a:spcAft>
                </a:pPr>
                <a:r>
                  <a:rPr lang="en-US" sz="2400" b="1" dirty="0"/>
                  <a:t>Why does this work? </a:t>
                </a:r>
                <a:r>
                  <a:rPr lang="en-US" sz="2400" dirty="0"/>
                  <a:t>Recall, that as a vector, the gradient at at point gives the direction for the greatest possible rate of increase.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18</a:t>
            </a:fld>
            <a:endParaRPr lang="en-US"/>
          </a:p>
        </p:txBody>
      </p:sp>
      <p:pic>
        <p:nvPicPr>
          <p:cNvPr id="4" name="Picture 3">
            <a:extLst>
              <a:ext uri="{FF2B5EF4-FFF2-40B4-BE49-F238E27FC236}">
                <a16:creationId xmlns:a16="http://schemas.microsoft.com/office/drawing/2014/main" id="{2CAE1054-DC44-7843-A2B8-03420A3F3FA1}"/>
              </a:ext>
            </a:extLst>
          </p:cNvPr>
          <p:cNvPicPr>
            <a:picLocks noChangeAspect="1"/>
          </p:cNvPicPr>
          <p:nvPr/>
        </p:nvPicPr>
        <p:blipFill>
          <a:blip r:embed="rId3"/>
          <a:stretch>
            <a:fillRect/>
          </a:stretch>
        </p:blipFill>
        <p:spPr>
          <a:xfrm>
            <a:off x="3964919" y="3130097"/>
            <a:ext cx="4064000" cy="3048000"/>
          </a:xfrm>
          <a:prstGeom prst="rect">
            <a:avLst/>
          </a:prstGeom>
        </p:spPr>
      </p:pic>
    </p:spTree>
    <p:extLst>
      <p:ext uri="{BB962C8B-B14F-4D97-AF65-F5344CB8AC3E}">
        <p14:creationId xmlns:p14="http://schemas.microsoft.com/office/powerpoint/2010/main" val="80498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Subtracting a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multiple of the gradient from x, moves x in the </a:t>
                </a:r>
                <a:r>
                  <a:rPr lang="en-US" sz="2400" b="1" i="1" dirty="0"/>
                  <a:t>opposite </a:t>
                </a:r>
                <a:r>
                  <a:rPr lang="en-US" sz="2400" dirty="0"/>
                  <a:t>direction of the gradient (hence towards the steepest decline) by a step of size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endParaRPr lang="en-US" sz="2400" dirty="0"/>
              </a:p>
              <a:p>
                <a:r>
                  <a:rPr lang="en-US" sz="2400" dirty="0"/>
                  <a:t>If </a:t>
                </a:r>
                <a:r>
                  <a:rPr lang="en-US" sz="2400" i="1" dirty="0"/>
                  <a:t>f</a:t>
                </a:r>
                <a:r>
                  <a:rPr lang="en-US" sz="2400" dirty="0"/>
                  <a:t> is convex, and we keep taking steps descending on the graph of </a:t>
                </a:r>
                <a:r>
                  <a:rPr lang="en-US" sz="2400" i="1" dirty="0"/>
                  <a:t>f</a:t>
                </a:r>
                <a:r>
                  <a:rPr lang="en-US" sz="2400" dirty="0"/>
                  <a:t>, we will eventually reach the minimum.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pic>
        <p:nvPicPr>
          <p:cNvPr id="4" name="Picture 3">
            <a:extLst>
              <a:ext uri="{FF2B5EF4-FFF2-40B4-BE49-F238E27FC236}">
                <a16:creationId xmlns:a16="http://schemas.microsoft.com/office/drawing/2014/main" id="{2F105925-27DB-E340-874C-F9A1771D3653}"/>
              </a:ext>
            </a:extLst>
          </p:cNvPr>
          <p:cNvPicPr>
            <a:picLocks noChangeAspect="1"/>
          </p:cNvPicPr>
          <p:nvPr/>
        </p:nvPicPr>
        <p:blipFill>
          <a:blip r:embed="rId3"/>
          <a:stretch>
            <a:fillRect/>
          </a:stretch>
        </p:blipFill>
        <p:spPr>
          <a:xfrm>
            <a:off x="3950874" y="3679263"/>
            <a:ext cx="4092089" cy="3086662"/>
          </a:xfrm>
          <a:prstGeom prst="rect">
            <a:avLst/>
          </a:prstGeom>
        </p:spPr>
      </p:pic>
    </p:spTree>
    <p:extLst>
      <p:ext uri="{BB962C8B-B14F-4D97-AF65-F5344CB8AC3E}">
        <p14:creationId xmlns:p14="http://schemas.microsoft.com/office/powerpoint/2010/main" val="1921684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445CB2-BF6F-6E49-AC61-7BDDE2E02F5B}" type="slidenum">
              <a:rPr lang="en-US" smtClean="0"/>
              <a:t>2</a:t>
            </a:fld>
            <a:endParaRPr lang="en-US"/>
          </a:p>
        </p:txBody>
      </p:sp>
      <p:pic>
        <p:nvPicPr>
          <p:cNvPr id="4" name="Picture 3"/>
          <p:cNvPicPr>
            <a:picLocks noChangeAspect="1"/>
          </p:cNvPicPr>
          <p:nvPr/>
        </p:nvPicPr>
        <p:blipFill>
          <a:blip r:embed="rId2"/>
          <a:stretch>
            <a:fillRect/>
          </a:stretch>
        </p:blipFill>
        <p:spPr>
          <a:xfrm>
            <a:off x="0" y="0"/>
            <a:ext cx="12330113" cy="8224185"/>
          </a:xfrm>
          <a:prstGeom prst="rect">
            <a:avLst/>
          </a:prstGeom>
        </p:spPr>
      </p:pic>
      <p:sp>
        <p:nvSpPr>
          <p:cNvPr id="5" name="Rectangle 4"/>
          <p:cNvSpPr/>
          <p:nvPr/>
        </p:nvSpPr>
        <p:spPr>
          <a:xfrm>
            <a:off x="4309174" y="409872"/>
            <a:ext cx="3230756" cy="923330"/>
          </a:xfrm>
          <a:prstGeom prst="rect">
            <a:avLst/>
          </a:prstGeom>
          <a:noFill/>
        </p:spPr>
        <p:txBody>
          <a:bodyPr wrap="none" lIns="91440" tIns="45720" rIns="91440" bIns="45720">
            <a:spAutoFit/>
          </a:bodyPr>
          <a:lstStyle/>
          <a:p>
            <a:pPr algn="ctr"/>
            <a:r>
              <a:rPr lang="en-US" sz="5400" b="0"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PPppBoost</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12729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Often in regression, our objective is to minimize the MSE </a:t>
            </a:r>
          </a:p>
          <a:p>
            <a:endParaRPr lang="en-US" sz="2400" dirty="0"/>
          </a:p>
          <a:p>
            <a:endParaRPr lang="en-US" sz="2400" dirty="0">
              <a:effectLst/>
            </a:endParaRPr>
          </a:p>
          <a:p>
            <a:r>
              <a:rPr lang="en-US" altLang="en-US" sz="2400" dirty="0">
                <a:solidFill>
                  <a:srgbClr val="444444"/>
                </a:solidFill>
              </a:rPr>
              <a:t>Treating this as an optimization problem, we can try to </a:t>
            </a:r>
            <a:r>
              <a:rPr lang="en-US" sz="2400" dirty="0"/>
              <a:t>directly minimize the MSE with respect to the predictions </a:t>
            </a:r>
          </a:p>
          <a:p>
            <a:endParaRPr lang="en-US" sz="2400" dirty="0"/>
          </a:p>
          <a:p>
            <a:endParaRPr lang="en-US" sz="2400" dirty="0"/>
          </a:p>
          <a:p>
            <a:endParaRPr lang="en-US" sz="2400" dirty="0"/>
          </a:p>
          <a:p>
            <a:endParaRPr lang="en-US" sz="2400" dirty="0"/>
          </a:p>
          <a:p>
            <a:r>
              <a:rPr lang="en-US" sz="2400" dirty="0"/>
              <a:t>The update step for gradient descent would look like </a:t>
            </a:r>
          </a:p>
          <a:p>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7127472-7394-054A-8B4D-FBAEBC1C3C56}"/>
              </a:ext>
            </a:extLst>
          </p:cNvPr>
          <p:cNvPicPr>
            <a:picLocks noChangeAspect="1"/>
          </p:cNvPicPr>
          <p:nvPr/>
        </p:nvPicPr>
        <p:blipFill>
          <a:blip r:embed="rId3"/>
          <a:stretch>
            <a:fillRect/>
          </a:stretch>
        </p:blipFill>
        <p:spPr>
          <a:xfrm>
            <a:off x="3918857" y="1643744"/>
            <a:ext cx="4506686" cy="985516"/>
          </a:xfrm>
          <a:prstGeom prst="rect">
            <a:avLst/>
          </a:prstGeom>
        </p:spPr>
      </p:pic>
      <p:pic>
        <p:nvPicPr>
          <p:cNvPr id="7" name="Picture 6">
            <a:extLst>
              <a:ext uri="{FF2B5EF4-FFF2-40B4-BE49-F238E27FC236}">
                <a16:creationId xmlns:a16="http://schemas.microsoft.com/office/drawing/2014/main" id="{E3C23617-1145-2A44-85D6-99394B84B680}"/>
              </a:ext>
            </a:extLst>
          </p:cNvPr>
          <p:cNvPicPr>
            <a:picLocks noChangeAspect="1"/>
          </p:cNvPicPr>
          <p:nvPr/>
        </p:nvPicPr>
        <p:blipFill>
          <a:blip r:embed="rId4"/>
          <a:stretch>
            <a:fillRect/>
          </a:stretch>
        </p:blipFill>
        <p:spPr>
          <a:xfrm>
            <a:off x="3561059" y="3328095"/>
            <a:ext cx="4532086" cy="1814885"/>
          </a:xfrm>
          <a:prstGeom prst="rect">
            <a:avLst/>
          </a:prstGeom>
        </p:spPr>
      </p:pic>
      <p:pic>
        <p:nvPicPr>
          <p:cNvPr id="8" name="Picture 7">
            <a:extLst>
              <a:ext uri="{FF2B5EF4-FFF2-40B4-BE49-F238E27FC236}">
                <a16:creationId xmlns:a16="http://schemas.microsoft.com/office/drawing/2014/main" id="{A27C1AD5-8371-9E4D-80B3-EEEFA7F41662}"/>
              </a:ext>
            </a:extLst>
          </p:cNvPr>
          <p:cNvPicPr>
            <a:picLocks noChangeAspect="1"/>
          </p:cNvPicPr>
          <p:nvPr/>
        </p:nvPicPr>
        <p:blipFill>
          <a:blip r:embed="rId5"/>
          <a:stretch>
            <a:fillRect/>
          </a:stretch>
        </p:blipFill>
        <p:spPr>
          <a:xfrm>
            <a:off x="3730876" y="5627463"/>
            <a:ext cx="4835274" cy="509630"/>
          </a:xfrm>
          <a:prstGeom prst="rect">
            <a:avLst/>
          </a:prstGeom>
        </p:spPr>
      </p:pic>
    </p:spTree>
    <p:extLst>
      <p:ext uri="{BB962C8B-B14F-4D97-AF65-F5344CB8AC3E}">
        <p14:creationId xmlns:p14="http://schemas.microsoft.com/office/powerpoint/2010/main" val="17706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There are two reasons why minimizing the MSE with respect to  </a:t>
                </a: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dirty="0" smtClean="0">
                            <a:latin typeface="Cambria Math" panose="02040503050406030204" pitchFamily="18" charset="0"/>
                          </a:rPr>
                          <m:t>𝑛</m:t>
                        </m:r>
                      </m:sub>
                    </m:sSub>
                  </m:oMath>
                </a14:m>
                <a:r>
                  <a:rPr lang="en-US" sz="2400" dirty="0"/>
                  <a:t>’s is not interesting: </a:t>
                </a:r>
              </a:p>
              <a:p>
                <a:endParaRPr lang="en-US" sz="2400" dirty="0"/>
              </a:p>
              <a:p>
                <a:pPr marL="342900" indent="-342900">
                  <a:buFont typeface="Arial" panose="020B0604020202020204" pitchFamily="34" charset="0"/>
                  <a:buChar char="•"/>
                </a:pPr>
                <a:r>
                  <a:rPr lang="en-US" sz="2400" dirty="0"/>
                  <a:t>We know where the minimum MSE occurs: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𝑛</m:t>
                        </m:r>
                      </m:sub>
                    </m:sSub>
                  </m:oMath>
                </a14:m>
                <a:r>
                  <a:rPr lang="en-US" sz="2400" dirty="0"/>
                  <a:t>, for every </a:t>
                </a:r>
                <a:r>
                  <a:rPr lang="en-US" sz="2400" i="1" dirty="0"/>
                  <a:t>n</a:t>
                </a:r>
                <a:r>
                  <a:rPr lang="en-US" sz="2400" dirty="0"/>
                  <a:t>. </a:t>
                </a:r>
              </a:p>
              <a:p>
                <a:pPr marL="342900" indent="-342900">
                  <a:buFont typeface="Arial" panose="020B0604020202020204" pitchFamily="34" charset="0"/>
                  <a:buChar char="•"/>
                </a:pPr>
                <a:r>
                  <a:rPr lang="en-US" sz="2400" dirty="0"/>
                  <a:t>Learning sequences of predictions,</a:t>
                </a:r>
                <a14:m>
                  <m:oMath xmlns:m="http://schemas.openxmlformats.org/officeDocument/2006/math">
                    <m:sSubSup>
                      <m:sSubSupPr>
                        <m:ctrlPr>
                          <a:rPr lang="en-US" sz="2400" i="1" smtClean="0">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b="0" i="1" smtClean="0">
                            <a:latin typeface="Cambria Math" panose="02040503050406030204" pitchFamily="18" charset="0"/>
                          </a:rPr>
                          <m:t>𝑛</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up>
                        <m:r>
                          <a:rPr lang="en-US" sz="2400" b="0" i="1" smtClean="0">
                            <a:latin typeface="Cambria Math" panose="02040503050406030204" pitchFamily="18" charset="0"/>
                          </a:rPr>
                          <m:t>𝑖</m:t>
                        </m:r>
                      </m:sup>
                    </m:sSubSup>
                    <m:r>
                      <a:rPr lang="en-US" sz="2400" b="0" i="1" smtClean="0">
                        <a:latin typeface="Cambria Math" panose="02040503050406030204" pitchFamily="18" charset="0"/>
                      </a:rPr>
                      <m:t>,…</m:t>
                    </m:r>
                  </m:oMath>
                </a14:m>
                <a:r>
                  <a:rPr lang="en-US" sz="2400" dirty="0"/>
                  <a:t>, does not produce a model. The predictions in the sequences do not depend on the predictors!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23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a:t>The solution is to change the update step in gradient descent. Instead of using the gradient - the residuals - we use an </a:t>
                </a:r>
                <a:r>
                  <a:rPr lang="en-US" sz="2400" b="1" i="1" dirty="0"/>
                  <a:t>approximation </a:t>
                </a:r>
                <a:r>
                  <a:rPr lang="en-US" sz="2400" dirty="0"/>
                  <a:t>of the gradient that depends on the predictors: </a:t>
                </a:r>
              </a:p>
              <a:p>
                <a:pPr>
                  <a:spcBef>
                    <a:spcPts val="1224"/>
                  </a:spcBef>
                  <a:spcAft>
                    <a:spcPts val="600"/>
                  </a:spcAft>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dirty="0" smtClean="0">
                          <a:latin typeface="Cambria Math" charset="0"/>
                        </a:rPr>
                        <m:t>←</m:t>
                      </m:r>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𝑦</m:t>
                              </m:r>
                            </m:e>
                          </m:acc>
                        </m:e>
                        <m:sub>
                          <m:r>
                            <a:rPr lang="en-US" sz="2400" b="0" i="1" dirty="0" smtClean="0">
                              <a:latin typeface="Cambria Math" charset="0"/>
                            </a:rPr>
                            <m:t>𝑛</m:t>
                          </m:r>
                        </m:sub>
                      </m:sSub>
                      <m:r>
                        <a:rPr lang="en-US" sz="2400" b="0" i="1" dirty="0" smtClean="0">
                          <a:latin typeface="Cambria Math" charset="0"/>
                        </a:rPr>
                        <m:t>+</m:t>
                      </m:r>
                      <m:r>
                        <a:rPr lang="en-US" sz="2400" b="0" i="1" dirty="0" smtClean="0">
                          <a:latin typeface="Cambria Math" charset="0"/>
                        </a:rPr>
                        <m:t>𝜆</m:t>
                      </m:r>
                      <m:r>
                        <a:rPr lang="en-US" sz="2400" b="0" i="1" dirty="0" smtClean="0">
                          <a:latin typeface="Cambria Math" charset="0"/>
                        </a:rPr>
                        <m:t> </m:t>
                      </m:r>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𝑟</m:t>
                              </m:r>
                            </m:e>
                          </m:acc>
                        </m:e>
                        <m:sub>
                          <m:r>
                            <a:rPr lang="en-US" sz="2400" b="0" i="1" dirty="0" smtClean="0">
                              <a:latin typeface="Cambria Math" charset="0"/>
                            </a:rPr>
                            <m:t>𝑛</m:t>
                          </m:r>
                        </m:sub>
                      </m:sSub>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charset="0"/>
                                </a:rPr>
                                <m:t>𝑥</m:t>
                              </m:r>
                            </m:e>
                            <m:sub>
                              <m:r>
                                <a:rPr lang="en-US" sz="2400" b="0" i="1" dirty="0" smtClean="0">
                                  <a:latin typeface="Cambria Math" charset="0"/>
                                </a:rPr>
                                <m:t>𝑛</m:t>
                              </m:r>
                            </m:sub>
                          </m:sSub>
                        </m:e>
                      </m:d>
                      <m:r>
                        <a:rPr lang="en-US" sz="2400" b="0" i="1" dirty="0" smtClean="0">
                          <a:latin typeface="Cambria Math" charset="0"/>
                        </a:rPr>
                        <m:t>,    </m:t>
                      </m:r>
                      <m:r>
                        <a:rPr lang="en-US" sz="2400" b="0" i="1" dirty="0" smtClean="0">
                          <a:latin typeface="Cambria Math" charset="0"/>
                        </a:rPr>
                        <m:t>𝑛</m:t>
                      </m:r>
                      <m:r>
                        <a:rPr lang="en-US" sz="2400" b="0" i="1" dirty="0" smtClean="0">
                          <a:latin typeface="Cambria Math" charset="0"/>
                        </a:rPr>
                        <m:t>=1,…,</m:t>
                      </m:r>
                      <m:r>
                        <a:rPr lang="en-US" sz="2400" b="0" i="1" dirty="0" smtClean="0">
                          <a:latin typeface="Cambria Math" charset="0"/>
                        </a:rPr>
                        <m:t>𝑁</m:t>
                      </m:r>
                    </m:oMath>
                  </m:oMathPara>
                </a14:m>
                <a:br>
                  <a:rPr lang="en-US" sz="2400" dirty="0"/>
                </a:br>
                <a:r>
                  <a:rPr lang="en-US" sz="2400" dirty="0"/>
                  <a:t>In gradient boosting, we use a simple model to  approximate the residuals, </a:t>
                </a:r>
                <a14:m>
                  <m:oMath xmlns:m="http://schemas.openxmlformats.org/officeDocument/2006/math">
                    <m:sSub>
                      <m:sSubPr>
                        <m:ctrlPr>
                          <a:rPr lang="en-US" sz="2400" i="1">
                            <a:latin typeface="Cambria Math" panose="02040503050406030204" pitchFamily="18" charset="0"/>
                          </a:rPr>
                        </m:ctrlPr>
                      </m:sSubPr>
                      <m:e>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𝑟</m:t>
                                </m:r>
                              </m:e>
                            </m:acc>
                          </m:e>
                          <m:sub>
                            <m:r>
                              <a:rPr lang="en-US" sz="2400" b="0" i="1" dirty="0" smtClean="0">
                                <a:latin typeface="Cambria Math" panose="02040503050406030204" pitchFamily="18" charset="0"/>
                              </a:rPr>
                              <m:t>𝑛</m:t>
                            </m:r>
                          </m:sub>
                        </m:sSub>
                        <m:r>
                          <a:rPr lang="en-US" sz="2400" b="0" i="1" smtClean="0">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b="0" i="1" smtClean="0">
                        <a:latin typeface="Cambria Math" panose="02040503050406030204" pitchFamily="18" charset="0"/>
                      </a:rPr>
                      <m:t>)</m:t>
                    </m:r>
                  </m:oMath>
                </a14:m>
                <a:r>
                  <a:rPr lang="en-US" sz="2400" dirty="0"/>
                  <a:t>, in each iteration. </a:t>
                </a:r>
              </a:p>
              <a:p>
                <a:pPr>
                  <a:spcAft>
                    <a:spcPts val="600"/>
                  </a:spcAft>
                </a:pPr>
                <a:r>
                  <a:rPr lang="en-US" sz="2400" b="1" dirty="0"/>
                  <a:t>Motto: </a:t>
                </a:r>
                <a:r>
                  <a:rPr lang="en-US" sz="2400" dirty="0"/>
                  <a:t>gradient boosting is a form of gradient descent with the MSE as the objective function. </a:t>
                </a:r>
              </a:p>
              <a:p>
                <a:pPr>
                  <a:spcAft>
                    <a:spcPts val="600"/>
                  </a:spcAft>
                </a:pPr>
                <a:r>
                  <a:rPr lang="en-US" sz="2400" b="1" dirty="0"/>
                  <a:t>Technical note: </a:t>
                </a:r>
                <a:r>
                  <a:rPr lang="en-US" sz="2400" dirty="0"/>
                  <a:t>note that gradient boosting is descending in a space of models or functions relating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to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0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9541423" y="343678"/>
            <a:ext cx="2301285" cy="334548"/>
          </a:xfrm>
          <a:prstGeom prst="rect">
            <a:avLst/>
          </a:prstGeom>
        </p:spPr>
      </p:pic>
    </p:spTree>
    <p:extLst>
      <p:ext uri="{BB962C8B-B14F-4D97-AF65-F5344CB8AC3E}">
        <p14:creationId xmlns:p14="http://schemas.microsoft.com/office/powerpoint/2010/main" val="265439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800"/>
                  </a:spcAft>
                </a:pPr>
                <a:r>
                  <a:rPr lang="en-US" sz="2400" dirty="0"/>
                  <a:t>But why do we care that gradient boosting is gradient descent? </a:t>
                </a:r>
              </a:p>
              <a:p>
                <a:pPr>
                  <a:spcAft>
                    <a:spcPts val="1800"/>
                  </a:spcAft>
                </a:pPr>
                <a:endParaRPr lang="en-US" sz="2400" dirty="0"/>
              </a:p>
              <a:p>
                <a:pPr>
                  <a:spcAft>
                    <a:spcPts val="1800"/>
                  </a:spcAft>
                </a:pPr>
                <a:r>
                  <a:rPr lang="en-US" sz="2400" dirty="0"/>
                  <a:t>By making this connection, we can import the massive amount of techniques for studying gradient descent to analyze gradient boosting.</a:t>
                </a:r>
              </a:p>
              <a:p>
                <a:pPr>
                  <a:spcAft>
                    <a:spcPts val="1800"/>
                  </a:spcAft>
                </a:pPr>
                <a:r>
                  <a:rPr lang="en-US" sz="2400" dirty="0"/>
                  <a:t> </a:t>
                </a:r>
              </a:p>
              <a:p>
                <a:pPr>
                  <a:spcAft>
                    <a:spcPts val="1800"/>
                  </a:spcAft>
                </a:pPr>
                <a:r>
                  <a:rPr lang="en-US" sz="2400" b="1" dirty="0"/>
                  <a:t>For example</a:t>
                </a:r>
                <a:r>
                  <a:rPr lang="en-US" sz="2400" dirty="0"/>
                  <a:t>, we can easily reason about how to choose the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in gradient boosting. </a:t>
                </a:r>
              </a:p>
              <a:p>
                <a:pPr>
                  <a:spcAft>
                    <a:spcPts val="1800"/>
                  </a:spcAft>
                </a:pP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63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a:t>Under ideal conditions, gradient descent iteratively approximates and converges to the optimum. </a:t>
                </a:r>
              </a:p>
              <a:p>
                <a:pPr>
                  <a:spcAft>
                    <a:spcPts val="1200"/>
                  </a:spcAft>
                </a:pPr>
                <a:r>
                  <a:rPr lang="en-US" sz="2400" b="1" i="1" dirty="0"/>
                  <a:t>When do we terminate gradient descent? </a:t>
                </a:r>
                <a:endParaRPr lang="en-US" sz="2400" dirty="0"/>
              </a:p>
              <a:p>
                <a:pPr marL="342900" indent="-342900">
                  <a:spcAft>
                    <a:spcPts val="1200"/>
                  </a:spcAft>
                  <a:buFont typeface="Arial" panose="020B0604020202020204" pitchFamily="34" charset="0"/>
                  <a:buChar char="•"/>
                </a:pPr>
                <a:r>
                  <a:rPr lang="en-US" sz="2400" dirty="0"/>
                  <a:t>We can limit the number of iterations in the descent. But for an arbitrary choice of maximum iterations, we cannot guarantee that we are sufficiently close to the optimum in the end. </a:t>
                </a:r>
              </a:p>
              <a:p>
                <a:pPr marL="342900" indent="-342900">
                  <a:spcAft>
                    <a:spcPts val="1200"/>
                  </a:spcAft>
                  <a:buFont typeface="Arial" panose="020B0604020202020204" pitchFamily="34" charset="0"/>
                  <a:buChar char="•"/>
                </a:pPr>
                <a:r>
                  <a:rPr lang="en-US" sz="2400" dirty="0"/>
                  <a:t>If the descent is stopped when the updates are sufficiently small (e.g. the residuals of </a:t>
                </a:r>
                <a:r>
                  <a:rPr lang="en-US" sz="2400" i="1" dirty="0"/>
                  <a:t>T</a:t>
                </a:r>
                <a:r>
                  <a:rPr lang="en-US" sz="2400" dirty="0"/>
                  <a:t> are small), we encounter a new problem: the algorithm may never terminate! </a:t>
                </a:r>
              </a:p>
              <a:p>
                <a:pPr>
                  <a:spcAft>
                    <a:spcPts val="1200"/>
                  </a:spcAft>
                </a:pPr>
                <a:r>
                  <a:rPr lang="en-US" sz="2400" dirty="0"/>
                  <a:t>Both problems have to do with the magnitude of the learning rate,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endParaRPr lang="el-GR"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13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For a constant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small, it takes too many iterations to reach the optimum. </a:t>
                </a:r>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large, the algorithm may ‘bounce’ around the optimum and never get sufficiently close.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495D1A6-04F4-2346-B4DE-5E34B53ECC95}"/>
              </a:ext>
            </a:extLst>
          </p:cNvPr>
          <p:cNvPicPr>
            <a:picLocks noChangeAspect="1"/>
          </p:cNvPicPr>
          <p:nvPr/>
        </p:nvPicPr>
        <p:blipFill>
          <a:blip r:embed="rId4"/>
          <a:stretch>
            <a:fillRect/>
          </a:stretch>
        </p:blipFill>
        <p:spPr>
          <a:xfrm>
            <a:off x="1805650" y="2136308"/>
            <a:ext cx="7597735" cy="2986696"/>
          </a:xfrm>
          <a:prstGeom prst="rect">
            <a:avLst/>
          </a:prstGeom>
        </p:spPr>
      </p:pic>
    </p:spTree>
    <p:extLst>
      <p:ext uri="{BB962C8B-B14F-4D97-AF65-F5344CB8AC3E}">
        <p14:creationId xmlns:p14="http://schemas.microsoft.com/office/powerpoint/2010/main" val="3567771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Choosing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marL="342900" indent="-342900">
                  <a:buFont typeface="Arial" panose="020B0604020202020204" pitchFamily="34" charset="0"/>
                  <a:buChar char="•"/>
                </a:pP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a constant, then it should be tuned through cross validation. </a:t>
                </a:r>
              </a:p>
              <a:p>
                <a:pPr marL="342900" indent="-342900">
                  <a:buFont typeface="Arial" panose="020B0604020202020204" pitchFamily="34" charset="0"/>
                  <a:buChar char="•"/>
                </a:pPr>
                <a:r>
                  <a:rPr lang="en-US" sz="2400" dirty="0"/>
                  <a:t>For better results, use a variable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That is, let the value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depend on the gradient</a:t>
                </a:r>
              </a:p>
              <a:p>
                <a:pPr marL="342900" indent="-342900">
                  <a:buFont typeface="Arial" panose="020B0604020202020204" pitchFamily="34" charset="0"/>
                  <a:buChar char="•"/>
                </a:pPr>
                <a:endParaRPr lang="en-US" sz="2400" dirty="0"/>
              </a:p>
              <a:p>
                <a:r>
                  <a:rPr lang="en-US" sz="2400" dirty="0"/>
                  <a:t>		 		</a:t>
                </a:r>
              </a:p>
              <a:p>
                <a:r>
                  <a:rPr lang="en-US" sz="2400" dirty="0"/>
                  <a:t>	where                 is the magnitude of the gradient,              . So </a:t>
                </a:r>
              </a:p>
              <a:p>
                <a:pPr marL="1085820" lvl="1" indent="-342900">
                  <a:buFont typeface="Arial" panose="020B0604020202020204" pitchFamily="34" charset="0"/>
                  <a:buChar char="•"/>
                </a:pPr>
                <a:r>
                  <a:rPr lang="en-US" dirty="0"/>
                  <a:t>around the optimum, when the gradient is small,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small </a:t>
                </a:r>
              </a:p>
              <a:p>
                <a:pPr marL="1085820" lvl="1" indent="-342900">
                  <a:buFont typeface="Arial" panose="020B0604020202020204" pitchFamily="34" charset="0"/>
                  <a:buChar char="•"/>
                </a:pPr>
                <a:r>
                  <a:rPr lang="en-US" dirty="0"/>
                  <a:t>far from the optimum, when the gradient is large,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larger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1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CF8B64E-CDB2-C440-8F9A-8EE17D413B07}"/>
              </a:ext>
            </a:extLst>
          </p:cNvPr>
          <p:cNvPicPr>
            <a:picLocks noChangeAspect="1"/>
          </p:cNvPicPr>
          <p:nvPr/>
        </p:nvPicPr>
        <p:blipFill>
          <a:blip r:embed="rId4"/>
          <a:stretch>
            <a:fillRect/>
          </a:stretch>
        </p:blipFill>
        <p:spPr>
          <a:xfrm>
            <a:off x="4530069" y="2701703"/>
            <a:ext cx="2933700" cy="660400"/>
          </a:xfrm>
          <a:prstGeom prst="rect">
            <a:avLst/>
          </a:prstGeom>
        </p:spPr>
      </p:pic>
      <p:pic>
        <p:nvPicPr>
          <p:cNvPr id="6" name="Picture 5">
            <a:extLst>
              <a:ext uri="{FF2B5EF4-FFF2-40B4-BE49-F238E27FC236}">
                <a16:creationId xmlns:a16="http://schemas.microsoft.com/office/drawing/2014/main" id="{C276330E-82BB-2A43-8788-E52BEE27831B}"/>
              </a:ext>
            </a:extLst>
          </p:cNvPr>
          <p:cNvPicPr>
            <a:picLocks noChangeAspect="1"/>
          </p:cNvPicPr>
          <p:nvPr/>
        </p:nvPicPr>
        <p:blipFill>
          <a:blip r:embed="rId5"/>
          <a:stretch>
            <a:fillRect/>
          </a:stretch>
        </p:blipFill>
        <p:spPr>
          <a:xfrm>
            <a:off x="2261326" y="3742980"/>
            <a:ext cx="1193800" cy="489262"/>
          </a:xfrm>
          <a:prstGeom prst="rect">
            <a:avLst/>
          </a:prstGeom>
        </p:spPr>
      </p:pic>
      <p:pic>
        <p:nvPicPr>
          <p:cNvPr id="7" name="Picture 6">
            <a:extLst>
              <a:ext uri="{FF2B5EF4-FFF2-40B4-BE49-F238E27FC236}">
                <a16:creationId xmlns:a16="http://schemas.microsoft.com/office/drawing/2014/main" id="{64658077-088C-2749-A5D9-51E82E1C98F9}"/>
              </a:ext>
            </a:extLst>
          </p:cNvPr>
          <p:cNvPicPr>
            <a:picLocks noChangeAspect="1"/>
          </p:cNvPicPr>
          <p:nvPr/>
        </p:nvPicPr>
        <p:blipFill>
          <a:blip r:embed="rId6"/>
          <a:stretch>
            <a:fillRect/>
          </a:stretch>
        </p:blipFill>
        <p:spPr>
          <a:xfrm>
            <a:off x="8171146" y="3715519"/>
            <a:ext cx="846520" cy="490597"/>
          </a:xfrm>
          <a:prstGeom prst="rect">
            <a:avLst/>
          </a:prstGeom>
        </p:spPr>
      </p:pic>
    </p:spTree>
    <p:extLst>
      <p:ext uri="{BB962C8B-B14F-4D97-AF65-F5344CB8AC3E}">
        <p14:creationId xmlns:p14="http://schemas.microsoft.com/office/powerpoint/2010/main" val="3497619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Boosting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b="1" dirty="0"/>
              <a:t>Question: </a:t>
            </a:r>
            <a:r>
              <a:rPr lang="en-US" sz="2400" dirty="0"/>
              <a:t>Could we address the shortcomings of single decision trees models in some other way? </a:t>
            </a:r>
          </a:p>
          <a:p>
            <a:endParaRPr lang="en-US" sz="2400" dirty="0"/>
          </a:p>
          <a:p>
            <a:r>
              <a:rPr lang="en-US" sz="2400" dirty="0"/>
              <a:t>For example, rather than performing variance reduction on complex trees, can we decrease the bias of simple trees - make them more expressive? </a:t>
            </a:r>
          </a:p>
          <a:p>
            <a:endParaRPr lang="en-US" sz="2400" dirty="0"/>
          </a:p>
          <a:p>
            <a:r>
              <a:rPr lang="en-US" sz="2400" dirty="0"/>
              <a:t>Can we learn from our mistakes? </a:t>
            </a:r>
          </a:p>
          <a:p>
            <a:endParaRPr lang="en-US" sz="2400" dirty="0"/>
          </a:p>
          <a:p>
            <a:r>
              <a:rPr lang="en-US" sz="2400" dirty="0"/>
              <a:t>A solution to this problem, making an expressive model from simple trees, is another class of ensemble methods called </a:t>
            </a:r>
            <a:r>
              <a:rPr lang="en-US" sz="2400" b="1" i="1" dirty="0"/>
              <a:t>boosting</a:t>
            </a:r>
            <a:r>
              <a:rPr lang="en-US" sz="2400" dirty="0"/>
              <a:t>.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167934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 Algorithms</a:t>
            </a:r>
          </a:p>
        </p:txBody>
      </p:sp>
      <p:sp>
        <p:nvSpPr>
          <p:cNvPr id="3" name="Slide Number Placeholder 2"/>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205421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 key intuition behind boosting is that one can take an ensemble of simple models {</a:t>
            </a:r>
            <a:r>
              <a:rPr lang="en-US" sz="2400" i="1" dirty="0"/>
              <a:t>T</a:t>
            </a:r>
            <a:r>
              <a:rPr lang="en-US" sz="2400" i="1" baseline="-25000" dirty="0"/>
              <a:t>h</a:t>
            </a:r>
            <a:r>
              <a:rPr lang="en-US" sz="2400" dirty="0"/>
              <a:t>}</a:t>
            </a:r>
            <a:r>
              <a:rPr lang="en-US" sz="2400" i="1" baseline="-25000" dirty="0" err="1"/>
              <a:t>h</a:t>
            </a:r>
            <a:r>
              <a:rPr lang="en-US" sz="2400" baseline="-25000" dirty="0" err="1"/>
              <a:t>∈</a:t>
            </a:r>
            <a:r>
              <a:rPr lang="en-US" sz="2400" i="1" baseline="-25000" dirty="0" err="1"/>
              <a:t>H</a:t>
            </a:r>
            <a:r>
              <a:rPr lang="en-US" sz="2400" baseline="-25000" dirty="0"/>
              <a:t> </a:t>
            </a:r>
            <a:r>
              <a:rPr lang="en-US" sz="2400" dirty="0"/>
              <a:t>and additively combine them into a single, more complex model.</a:t>
            </a:r>
          </a:p>
          <a:p>
            <a:r>
              <a:rPr lang="en-US" sz="2400" dirty="0"/>
              <a:t> </a:t>
            </a:r>
          </a:p>
          <a:p>
            <a:r>
              <a:rPr lang="en-US" sz="2400" dirty="0"/>
              <a:t>Each model </a:t>
            </a:r>
            <a:r>
              <a:rPr lang="en-US" sz="2400" i="1" dirty="0"/>
              <a:t>T</a:t>
            </a:r>
            <a:r>
              <a:rPr lang="en-US" sz="2400" i="1" baseline="-25000" dirty="0"/>
              <a:t>h</a:t>
            </a:r>
            <a:r>
              <a:rPr lang="en-US" sz="2400" dirty="0"/>
              <a:t> might be a poor fit for the data, but a linear combination of the ensemble </a:t>
            </a:r>
          </a:p>
          <a:p>
            <a:endParaRPr lang="en-US" sz="2400" dirty="0">
              <a:effectLst/>
            </a:endParaRPr>
          </a:p>
          <a:p>
            <a:endParaRPr lang="en-US" sz="2400" dirty="0"/>
          </a:p>
          <a:p>
            <a:r>
              <a:rPr lang="en-US" sz="2400" dirty="0"/>
              <a:t>c</a:t>
            </a:r>
            <a:r>
              <a:rPr lang="en-US" sz="2400" dirty="0">
                <a:effectLst/>
              </a:rPr>
              <a:t>an be expressive/flexible.</a:t>
            </a:r>
          </a:p>
          <a:p>
            <a:endParaRPr lang="en-US" sz="2400" dirty="0"/>
          </a:p>
          <a:p>
            <a:r>
              <a:rPr lang="en-US" sz="2400" b="1" dirty="0"/>
              <a:t>Question:</a:t>
            </a:r>
            <a:r>
              <a:rPr lang="en-US" sz="2400" dirty="0"/>
              <a:t> But which models should we include in our ensemble? What should the coefficients or weights in the linear combination be?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a:t>
            </a:fld>
            <a:endParaRPr lang="en-US"/>
          </a:p>
        </p:txBody>
      </p:sp>
      <p:pic>
        <p:nvPicPr>
          <p:cNvPr id="4" name="Picture 3">
            <a:extLst>
              <a:ext uri="{FF2B5EF4-FFF2-40B4-BE49-F238E27FC236}">
                <a16:creationId xmlns:a16="http://schemas.microsoft.com/office/drawing/2014/main" id="{0EAAC731-A067-1245-AEB6-DEFA22C43566}"/>
              </a:ext>
            </a:extLst>
          </p:cNvPr>
          <p:cNvPicPr>
            <a:picLocks noChangeAspect="1"/>
          </p:cNvPicPr>
          <p:nvPr/>
        </p:nvPicPr>
        <p:blipFill>
          <a:blip r:embed="rId2"/>
          <a:stretch>
            <a:fillRect/>
          </a:stretch>
        </p:blipFill>
        <p:spPr>
          <a:xfrm>
            <a:off x="4611276" y="3617133"/>
            <a:ext cx="2266640" cy="818509"/>
          </a:xfrm>
          <a:prstGeom prst="rect">
            <a:avLst/>
          </a:prstGeom>
        </p:spPr>
      </p:pic>
    </p:spTree>
    <p:extLst>
      <p:ext uri="{BB962C8B-B14F-4D97-AF65-F5344CB8AC3E}">
        <p14:creationId xmlns:p14="http://schemas.microsoft.com/office/powerpoint/2010/main" val="365382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the algorithm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891252"/>
                <a:ext cx="10658369" cy="5416952"/>
              </a:xfrm>
            </p:spPr>
            <p:txBody>
              <a:bodyPr/>
              <a:lstStyle/>
              <a:p>
                <a:pPr>
                  <a:spcAft>
                    <a:spcPts val="600"/>
                  </a:spcAft>
                </a:pPr>
                <a:r>
                  <a:rPr lang="en-US" sz="2300" b="1" i="1" dirty="0"/>
                  <a:t>Gradient boosting </a:t>
                </a:r>
                <a:r>
                  <a:rPr lang="en-US" sz="2300" dirty="0"/>
                  <a:t>is a method for iteratively building a complex regression model </a:t>
                </a:r>
                <a:r>
                  <a:rPr lang="en-US" sz="2300" i="1" dirty="0">
                    <a:latin typeface="Cambria Math" charset="0"/>
                    <a:ea typeface="Cambria Math" charset="0"/>
                    <a:cs typeface="Cambria Math" charset="0"/>
                  </a:rPr>
                  <a:t>T</a:t>
                </a:r>
                <a:r>
                  <a:rPr lang="en-US" sz="2300" dirty="0"/>
                  <a:t>  by adding simple models. Each new simple model added to the ensemble compensates for the weaknesses of the current ensemble. </a:t>
                </a:r>
                <a:endParaRPr lang="en-US" sz="2300" dirty="0">
                  <a:effectLst/>
                </a:endParaRPr>
              </a:p>
              <a:p>
                <a:pPr>
                  <a:spcAft>
                    <a:spcPts val="600"/>
                  </a:spcAft>
                </a:pPr>
                <a:r>
                  <a:rPr lang="en-US" sz="2300" dirty="0"/>
                  <a:t>1. Fit a simple model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(0)</m:t>
                        </m:r>
                      </m:sup>
                    </m:sSup>
                  </m:oMath>
                </a14:m>
                <a:r>
                  <a:rPr lang="en-US" sz="2300" baseline="30000" dirty="0"/>
                  <a:t> </a:t>
                </a:r>
                <a:r>
                  <a:rPr lang="en-US" sz="2300" dirty="0"/>
                  <a:t>on the training data </a:t>
                </a:r>
                <a:endParaRPr lang="en-US" sz="2300" b="0" i="1" dirty="0">
                  <a:latin typeface="Cambria Math" charset="0"/>
                </a:endParaRPr>
              </a:p>
              <a:p>
                <a:pPr algn="ctr">
                  <a:spcAft>
                    <a:spcPts val="600"/>
                  </a:spcAft>
                </a:pPr>
                <a14:m>
                  <m:oMath xmlns:m="http://schemas.openxmlformats.org/officeDocument/2006/math">
                    <m:r>
                      <m:rPr>
                        <m:lit/>
                      </m:rPr>
                      <a:rPr lang="en-US" sz="2300" b="0" i="1" smtClean="0">
                        <a:latin typeface="Cambria Math" charset="0"/>
                      </a:rPr>
                      <m:t>{</m:t>
                    </m:r>
                    <m:d>
                      <m:dPr>
                        <m:ctrlPr>
                          <a:rPr lang="en-US" sz="2300" b="0" i="1" smtClean="0">
                            <a:latin typeface="Cambria Math" panose="02040503050406030204" pitchFamily="18" charset="0"/>
                          </a:rPr>
                        </m:ctrlPr>
                      </m:dPr>
                      <m:e>
                        <m:sSub>
                          <m:sSubPr>
                            <m:ctrlPr>
                              <a:rPr lang="en-US" sz="2300" b="0" i="1" smtClean="0">
                                <a:latin typeface="Cambria Math" panose="02040503050406030204" pitchFamily="18" charset="0"/>
                              </a:rPr>
                            </m:ctrlPr>
                          </m:sSubPr>
                          <m:e>
                            <m:r>
                              <a:rPr lang="en-US" sz="2300" b="0" i="1" smtClean="0">
                                <a:latin typeface="Cambria Math" charset="0"/>
                              </a:rPr>
                              <m:t>𝑥</m:t>
                            </m:r>
                          </m:e>
                          <m:sub>
                            <m:r>
                              <a:rPr lang="en-US" sz="2300" b="0" i="1" smtClean="0">
                                <a:latin typeface="Cambria Math" charset="0"/>
                              </a:rPr>
                              <m:t>1</m:t>
                            </m:r>
                          </m:sub>
                        </m:sSub>
                        <m:r>
                          <a:rPr lang="en-US" sz="2300" b="0" i="1" smtClean="0">
                            <a:latin typeface="Cambria Math" charset="0"/>
                          </a:rPr>
                          <m:t>, </m:t>
                        </m:r>
                        <m:sSub>
                          <m:sSubPr>
                            <m:ctrlPr>
                              <a:rPr lang="en-US" sz="2300" b="0" i="1" smtClean="0">
                                <a:latin typeface="Cambria Math" panose="02040503050406030204" pitchFamily="18" charset="0"/>
                              </a:rPr>
                            </m:ctrlPr>
                          </m:sSubPr>
                          <m:e>
                            <m:r>
                              <a:rPr lang="en-US" sz="2300" b="0" i="1" smtClean="0">
                                <a:latin typeface="Cambria Math" charset="0"/>
                              </a:rPr>
                              <m:t>𝑦</m:t>
                            </m:r>
                          </m:e>
                          <m:sub>
                            <m:r>
                              <a:rPr lang="en-US" sz="2300" b="0" i="1" smtClean="0">
                                <a:latin typeface="Cambria Math" charset="0"/>
                              </a:rPr>
                              <m:t>1</m:t>
                            </m:r>
                          </m:sub>
                        </m:sSub>
                      </m:e>
                    </m:d>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𝑥</m:t>
                        </m:r>
                      </m:e>
                      <m:sub>
                        <m:r>
                          <a:rPr lang="en-US" sz="2300" b="0" i="1" smtClean="0">
                            <a:latin typeface="Cambria Math" charset="0"/>
                          </a:rPr>
                          <m:t>𝑁</m:t>
                        </m:r>
                      </m:sub>
                    </m:sSub>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𝑦</m:t>
                        </m:r>
                      </m:e>
                      <m:sub>
                        <m:r>
                          <a:rPr lang="en-US" sz="2300" b="0" i="1" smtClean="0">
                            <a:latin typeface="Cambria Math" charset="0"/>
                          </a:rPr>
                          <m:t>𝑁</m:t>
                        </m:r>
                      </m:sub>
                    </m:sSub>
                    <m:r>
                      <a:rPr lang="en-US" sz="2300" b="0" i="1" smtClean="0">
                        <a:latin typeface="Cambria Math" charset="0"/>
                      </a:rPr>
                      <m:t>)</m:t>
                    </m:r>
                    <m:r>
                      <m:rPr>
                        <m:lit/>
                      </m:rPr>
                      <a:rPr lang="en-US" sz="2300" b="0" i="1" smtClean="0">
                        <a:latin typeface="Cambria Math" charset="0"/>
                      </a:rPr>
                      <m:t>}</m:t>
                    </m:r>
                  </m:oMath>
                </a14:m>
                <a:r>
                  <a:rPr lang="en-US" sz="2300" dirty="0"/>
                  <a:t> </a:t>
                </a:r>
                <a:endParaRPr lang="en-US" sz="2300" dirty="0">
                  <a:effectLst/>
                </a:endParaRPr>
              </a:p>
              <a:p>
                <a:pPr>
                  <a:spcAft>
                    <a:spcPts val="600"/>
                  </a:spcAft>
                </a:pPr>
                <a:r>
                  <a:rPr lang="en-US" sz="2300" dirty="0"/>
                  <a:t>	Set</a:t>
                </a:r>
                <a14:m>
                  <m:oMath xmlns:m="http://schemas.openxmlformats.org/officeDocument/2006/math">
                    <m:r>
                      <a:rPr lang="en-US" sz="2300" b="0" i="0" smtClean="0">
                        <a:latin typeface="Cambria Math" charset="0"/>
                        <a:ea typeface="Cambria Math" panose="02040503050406030204" pitchFamily="18" charset="0"/>
                      </a:rPr>
                      <m:t> </m:t>
                    </m:r>
                    <m:r>
                      <a:rPr lang="en-US" sz="2300" i="1">
                        <a:latin typeface="Cambria Math" charset="0"/>
                        <a:ea typeface="Cambria Math" panose="02040503050406030204" pitchFamily="18" charset="0"/>
                      </a:rPr>
                      <m:t>𝑇</m:t>
                    </m:r>
                    <m:r>
                      <a:rPr lang="en-US" sz="2300" i="1">
                        <a:latin typeface="Cambria Math" charset="0"/>
                        <a:ea typeface="Cambria Math" panose="02040503050406030204" pitchFamily="18" charset="0"/>
                      </a:rPr>
                      <m:t>←</m:t>
                    </m:r>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0</m:t>
                        </m:r>
                        <m:r>
                          <a:rPr lang="en-US" sz="2300" i="1">
                            <a:latin typeface="Cambria Math" charset="0"/>
                            <a:ea typeface="Cambria Math" panose="02040503050406030204" pitchFamily="18" charset="0"/>
                          </a:rPr>
                          <m:t>)</m:t>
                        </m:r>
                      </m:sup>
                    </m:sSup>
                  </m:oMath>
                </a14:m>
                <a:r>
                  <a:rPr lang="en-US" sz="2300" dirty="0"/>
                  <a:t> .   Compute the residuals {</a:t>
                </a:r>
                <a:r>
                  <a:rPr lang="en-US" sz="2300" i="1" dirty="0"/>
                  <a:t>r</a:t>
                </a:r>
                <a:r>
                  <a:rPr lang="en-US" sz="2300" baseline="-25000" dirty="0"/>
                  <a:t>1</a:t>
                </a:r>
                <a:r>
                  <a:rPr lang="en-US" sz="2300" dirty="0"/>
                  <a:t> , . . . , </a:t>
                </a:r>
                <a:r>
                  <a:rPr lang="en-US" sz="2300" i="1" dirty="0" err="1"/>
                  <a:t>r</a:t>
                </a:r>
                <a:r>
                  <a:rPr lang="en-US" sz="2300" i="1" baseline="-25000" dirty="0" err="1"/>
                  <a:t>N</a:t>
                </a:r>
                <a:r>
                  <a:rPr lang="en-US" sz="2300" dirty="0"/>
                  <a:t> } for </a:t>
                </a:r>
                <a:r>
                  <a:rPr lang="en-US" sz="2300" i="1" dirty="0"/>
                  <a:t>T</a:t>
                </a:r>
                <a:r>
                  <a:rPr lang="en-US" sz="2300" dirty="0"/>
                  <a:t>. </a:t>
                </a:r>
              </a:p>
              <a:p>
                <a:pPr>
                  <a:spcAft>
                    <a:spcPts val="600"/>
                  </a:spcAft>
                </a:pPr>
                <a:r>
                  <a:rPr lang="en-US" sz="2300" dirty="0"/>
                  <a:t>2. Fit a simple model,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1</m:t>
                        </m:r>
                        <m:r>
                          <a:rPr lang="en-US" sz="2300" i="1">
                            <a:latin typeface="Cambria Math" charset="0"/>
                            <a:ea typeface="Cambria Math" panose="02040503050406030204" pitchFamily="18" charset="0"/>
                          </a:rPr>
                          <m:t>)</m:t>
                        </m:r>
                      </m:sup>
                    </m:sSup>
                  </m:oMath>
                </a14:m>
                <a:r>
                  <a:rPr lang="en-US" sz="2300" dirty="0"/>
                  <a:t> , to the current </a:t>
                </a:r>
                <a:r>
                  <a:rPr lang="en-US" sz="2300" b="1" i="1" dirty="0"/>
                  <a:t>residuals</a:t>
                </a:r>
                <a:r>
                  <a:rPr lang="en-US" sz="2300" dirty="0"/>
                  <a:t>, i.e. train using</a:t>
                </a:r>
              </a:p>
              <a:p>
                <a:pPr algn="ctr">
                  <a:spcAft>
                    <a:spcPts val="600"/>
                  </a:spcAft>
                </a:pPr>
                <a14:m>
                  <m:oMath xmlns:m="http://schemas.openxmlformats.org/officeDocument/2006/math">
                    <m:r>
                      <m:rPr>
                        <m:lit/>
                      </m:rPr>
                      <a:rPr lang="en-US" sz="2300" i="1">
                        <a:latin typeface="Cambria Math" charset="0"/>
                      </a:rPr>
                      <m:t>{</m:t>
                    </m:r>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charset="0"/>
                              </a:rPr>
                              <m:t>𝑥</m:t>
                            </m:r>
                          </m:e>
                          <m:sub>
                            <m:r>
                              <a:rPr lang="en-US" sz="2300" i="1">
                                <a:latin typeface="Cambria Math" charset="0"/>
                              </a:rPr>
                              <m:t>1</m:t>
                            </m:r>
                          </m:sub>
                        </m:sSub>
                        <m:r>
                          <a:rPr lang="en-US" sz="2300" i="1">
                            <a:latin typeface="Cambria Math" charset="0"/>
                          </a:rPr>
                          <m:t>, </m:t>
                        </m:r>
                        <m:sSub>
                          <m:sSubPr>
                            <m:ctrlPr>
                              <a:rPr lang="en-US" sz="2300" i="1">
                                <a:latin typeface="Cambria Math" panose="02040503050406030204" pitchFamily="18" charset="0"/>
                              </a:rPr>
                            </m:ctrlPr>
                          </m:sSubPr>
                          <m:e>
                            <m:r>
                              <a:rPr lang="en-US" sz="2300" b="0" i="1" smtClean="0">
                                <a:latin typeface="Cambria Math" charset="0"/>
                              </a:rPr>
                              <m:t>𝑟</m:t>
                            </m:r>
                          </m:e>
                          <m:sub>
                            <m:r>
                              <a:rPr lang="en-US" sz="2300" i="1">
                                <a:latin typeface="Cambria Math" charset="0"/>
                              </a:rPr>
                              <m:t>1</m:t>
                            </m:r>
                          </m:sub>
                        </m:sSub>
                      </m:e>
                    </m:d>
                    <m:r>
                      <a:rPr lang="en-US" sz="2300" i="1">
                        <a:latin typeface="Cambria Math" charset="0"/>
                      </a:rPr>
                      <m:t>,…,(</m:t>
                    </m:r>
                    <m:sSub>
                      <m:sSubPr>
                        <m:ctrlPr>
                          <a:rPr lang="en-US" sz="2300" i="1">
                            <a:latin typeface="Cambria Math" panose="02040503050406030204" pitchFamily="18" charset="0"/>
                          </a:rPr>
                        </m:ctrlPr>
                      </m:sSubPr>
                      <m:e>
                        <m:r>
                          <a:rPr lang="en-US" sz="2300" i="1">
                            <a:latin typeface="Cambria Math" charset="0"/>
                          </a:rPr>
                          <m:t>𝑥</m:t>
                        </m:r>
                      </m:e>
                      <m:sub>
                        <m:r>
                          <a:rPr lang="en-US" sz="2300" i="1">
                            <a:latin typeface="Cambria Math" charset="0"/>
                          </a:rPr>
                          <m:t>𝑁</m:t>
                        </m:r>
                      </m:sub>
                    </m:sSub>
                    <m:r>
                      <a:rPr lang="en-US" sz="2300" i="1">
                        <a:latin typeface="Cambria Math" charset="0"/>
                      </a:rPr>
                      <m:t>,</m:t>
                    </m:r>
                    <m:sSub>
                      <m:sSubPr>
                        <m:ctrlPr>
                          <a:rPr lang="en-US" sz="2300" i="1">
                            <a:latin typeface="Cambria Math" panose="02040503050406030204" pitchFamily="18" charset="0"/>
                          </a:rPr>
                        </m:ctrlPr>
                      </m:sSubPr>
                      <m:e>
                        <m:r>
                          <a:rPr lang="en-US" sz="2300" b="0" i="1" smtClean="0">
                            <a:latin typeface="Cambria Math" charset="0"/>
                          </a:rPr>
                          <m:t>𝑟</m:t>
                        </m:r>
                      </m:e>
                      <m:sub>
                        <m:r>
                          <a:rPr lang="en-US" sz="2300" i="1">
                            <a:latin typeface="Cambria Math" charset="0"/>
                          </a:rPr>
                          <m:t>𝑁</m:t>
                        </m:r>
                      </m:sub>
                    </m:sSub>
                    <m:r>
                      <a:rPr lang="en-US" sz="2300" i="1">
                        <a:latin typeface="Cambria Math" charset="0"/>
                      </a:rPr>
                      <m:t>)</m:t>
                    </m:r>
                    <m:r>
                      <m:rPr>
                        <m:lit/>
                      </m:rPr>
                      <a:rPr lang="en-US" sz="2300" i="1">
                        <a:latin typeface="Cambria Math" charset="0"/>
                      </a:rPr>
                      <m:t>}</m:t>
                    </m:r>
                  </m:oMath>
                </a14:m>
                <a:r>
                  <a:rPr lang="en-US" sz="2300" dirty="0"/>
                  <a:t> </a:t>
                </a:r>
              </a:p>
              <a:p>
                <a:pPr>
                  <a:spcAft>
                    <a:spcPts val="600"/>
                  </a:spcAft>
                </a:pPr>
                <a:r>
                  <a:rPr lang="en-US" sz="2300" dirty="0"/>
                  <a:t>3. Set </a:t>
                </a:r>
                <a14:m>
                  <m:oMath xmlns:m="http://schemas.openxmlformats.org/officeDocument/2006/math">
                    <m:sSup>
                      <m:sSupPr>
                        <m:ctrlPr>
                          <a:rPr lang="en-US" sz="2300" b="0" i="1" smtClean="0">
                            <a:latin typeface="Cambria Math" panose="02040503050406030204" pitchFamily="18" charset="0"/>
                            <a:ea typeface="Cambria Math" panose="02040503050406030204" pitchFamily="18" charset="0"/>
                          </a:rPr>
                        </m:ctrlPr>
                      </m:sSupPr>
                      <m:e>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𝜆</m:t>
                        </m:r>
                        <m:r>
                          <a:rPr lang="en-US" sz="2300" b="0" i="1" smtClean="0">
                            <a:latin typeface="Cambria Math" charset="0"/>
                            <a:ea typeface="Cambria Math" panose="02040503050406030204" pitchFamily="18" charset="0"/>
                          </a:rPr>
                          <m:t>𝑇</m:t>
                        </m:r>
                      </m:e>
                      <m:sup>
                        <m:r>
                          <a:rPr lang="en-US" sz="2300" b="0" i="1" smtClean="0">
                            <a:latin typeface="Cambria Math" charset="0"/>
                            <a:ea typeface="Cambria Math" panose="02040503050406030204" pitchFamily="18" charset="0"/>
                          </a:rPr>
                          <m:t>(1)</m:t>
                        </m:r>
                      </m:sup>
                    </m:sSup>
                  </m:oMath>
                </a14:m>
                <a:r>
                  <a:rPr lang="en-US" sz="2300" dirty="0"/>
                  <a:t> </a:t>
                </a:r>
              </a:p>
              <a:p>
                <a:pPr>
                  <a:spcAft>
                    <a:spcPts val="600"/>
                  </a:spcAft>
                </a:pPr>
                <a:r>
                  <a:rPr lang="en-US" sz="2300" dirty="0"/>
                  <a:t>4. Compute residuals, set </a:t>
                </a:r>
                <a14:m>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charset="0"/>
                          </a:rPr>
                          <m:t>𝑟</m:t>
                        </m:r>
                      </m:e>
                      <m:sub>
                        <m:r>
                          <a:rPr lang="en-US" sz="2300" b="0" i="1" smtClean="0">
                            <a:latin typeface="Cambria Math" charset="0"/>
                          </a:rPr>
                          <m:t>𝑛</m:t>
                        </m:r>
                      </m:sub>
                    </m:sSub>
                    <m:r>
                      <a:rPr lang="en-US" sz="2300" b="0" i="1" smtClean="0">
                        <a:latin typeface="Cambria Math" charset="0"/>
                        <a:ea typeface="Cambria Math" charset="0"/>
                        <a:cs typeface="Cambria Math" charset="0"/>
                      </a:rPr>
                      <m:t>←</m:t>
                    </m:r>
                    <m:sSub>
                      <m:sSubPr>
                        <m:ctrlPr>
                          <a:rPr lang="en-US" sz="2300" b="0" i="1" smtClean="0">
                            <a:latin typeface="Cambria Math" panose="02040503050406030204" pitchFamily="18" charset="0"/>
                            <a:ea typeface="Cambria Math" charset="0"/>
                            <a:cs typeface="Cambria Math" charset="0"/>
                          </a:rPr>
                        </m:ctrlPr>
                      </m:sSubPr>
                      <m:e>
                        <m:r>
                          <a:rPr lang="en-US" sz="2300" b="0" i="1" smtClean="0">
                            <a:latin typeface="Cambria Math" charset="0"/>
                            <a:ea typeface="Cambria Math" charset="0"/>
                            <a:cs typeface="Cambria Math" charset="0"/>
                          </a:rPr>
                          <m:t>𝑟</m:t>
                        </m:r>
                      </m:e>
                      <m:sub>
                        <m:r>
                          <a:rPr lang="en-US" sz="2300" b="0" i="1" smtClean="0">
                            <a:latin typeface="Cambria Math" charset="0"/>
                            <a:ea typeface="Cambria Math" charset="0"/>
                            <a:cs typeface="Cambria Math" charset="0"/>
                          </a:rPr>
                          <m:t>𝑛</m:t>
                        </m:r>
                      </m:sub>
                    </m:sSub>
                    <m:r>
                      <a:rPr lang="en-US" sz="2300" b="0" i="1" smtClean="0">
                        <a:latin typeface="Cambria Math" charset="0"/>
                        <a:ea typeface="Cambria Math" charset="0"/>
                        <a:cs typeface="Cambria Math" charset="0"/>
                      </a:rPr>
                      <m:t>−</m:t>
                    </m:r>
                    <m:r>
                      <a:rPr lang="en-US" sz="2300" b="0" i="1" smtClean="0">
                        <a:latin typeface="Cambria Math" charset="0"/>
                        <a:ea typeface="Cambria Math" charset="0"/>
                        <a:cs typeface="Cambria Math" charset="0"/>
                      </a:rPr>
                      <m:t>𝜆</m:t>
                    </m:r>
                    <m:sSup>
                      <m:sSupPr>
                        <m:ctrlPr>
                          <a:rPr lang="en-US" sz="2300" b="0" i="1" smtClean="0">
                            <a:latin typeface="Cambria Math" panose="02040503050406030204" pitchFamily="18" charset="0"/>
                            <a:ea typeface="Cambria Math" charset="0"/>
                            <a:cs typeface="Cambria Math" charset="0"/>
                          </a:rPr>
                        </m:ctrlPr>
                      </m:sSupPr>
                      <m:e>
                        <m:r>
                          <a:rPr lang="en-US" sz="2300" b="0" i="1" smtClean="0">
                            <a:latin typeface="Cambria Math" charset="0"/>
                            <a:ea typeface="Cambria Math" charset="0"/>
                            <a:cs typeface="Cambria Math" charset="0"/>
                          </a:rPr>
                          <m:t>𝑇</m:t>
                        </m:r>
                      </m:e>
                      <m:sup>
                        <m:r>
                          <a:rPr lang="en-US" sz="2300" b="0" i="1" smtClean="0">
                            <a:latin typeface="Cambria Math" charset="0"/>
                            <a:ea typeface="Cambria Math" charset="0"/>
                            <a:cs typeface="Cambria Math" charset="0"/>
                          </a:rPr>
                          <m:t>𝑖</m:t>
                        </m:r>
                      </m:sup>
                    </m:sSup>
                    <m:d>
                      <m:dPr>
                        <m:ctrlPr>
                          <a:rPr lang="en-US" sz="2300" b="0" i="1" smtClean="0">
                            <a:latin typeface="Cambria Math" panose="02040503050406030204" pitchFamily="18" charset="0"/>
                            <a:ea typeface="Cambria Math" charset="0"/>
                            <a:cs typeface="Cambria Math" charset="0"/>
                          </a:rPr>
                        </m:ctrlPr>
                      </m:dPr>
                      <m:e>
                        <m:sSub>
                          <m:sSubPr>
                            <m:ctrlPr>
                              <a:rPr lang="en-US" sz="2300" b="0" i="1" smtClean="0">
                                <a:latin typeface="Cambria Math" panose="02040503050406030204" pitchFamily="18" charset="0"/>
                                <a:ea typeface="Cambria Math" charset="0"/>
                                <a:cs typeface="Cambria Math" charset="0"/>
                              </a:rPr>
                            </m:ctrlPr>
                          </m:sSubPr>
                          <m:e>
                            <m:r>
                              <a:rPr lang="en-US" sz="2300" b="0" i="1" smtClean="0">
                                <a:latin typeface="Cambria Math" charset="0"/>
                                <a:ea typeface="Cambria Math" charset="0"/>
                                <a:cs typeface="Cambria Math" charset="0"/>
                              </a:rPr>
                              <m:t>𝑥</m:t>
                            </m:r>
                          </m:e>
                          <m:sub>
                            <m:r>
                              <a:rPr lang="en-US" sz="2300" b="0" i="1" smtClean="0">
                                <a:latin typeface="Cambria Math" charset="0"/>
                                <a:ea typeface="Cambria Math" charset="0"/>
                                <a:cs typeface="Cambria Math" charset="0"/>
                              </a:rPr>
                              <m:t>𝑛</m:t>
                            </m:r>
                          </m:sub>
                        </m:sSub>
                      </m:e>
                    </m:d>
                    <m:r>
                      <a:rPr lang="en-US" sz="2300" b="0" i="1" smtClean="0">
                        <a:latin typeface="Cambria Math" charset="0"/>
                        <a:ea typeface="Cambria Math" charset="0"/>
                        <a:cs typeface="Cambria Math" charset="0"/>
                      </a:rPr>
                      <m:t>,  </m:t>
                    </m:r>
                    <m:r>
                      <a:rPr lang="en-US" sz="2300" b="0" i="1" smtClean="0">
                        <a:latin typeface="Cambria Math" charset="0"/>
                        <a:ea typeface="Cambria Math" charset="0"/>
                        <a:cs typeface="Cambria Math" charset="0"/>
                      </a:rPr>
                      <m:t>𝑛</m:t>
                    </m:r>
                    <m:r>
                      <a:rPr lang="en-US" sz="2300" b="0" i="1" smtClean="0">
                        <a:latin typeface="Cambria Math" charset="0"/>
                        <a:ea typeface="Cambria Math" charset="0"/>
                        <a:cs typeface="Cambria Math" charset="0"/>
                      </a:rPr>
                      <m:t>=1,…,</m:t>
                    </m:r>
                    <m:r>
                      <a:rPr lang="en-US" sz="2300" b="0" i="1" smtClean="0">
                        <a:latin typeface="Cambria Math" charset="0"/>
                        <a:ea typeface="Cambria Math" charset="0"/>
                        <a:cs typeface="Cambria Math" charset="0"/>
                      </a:rPr>
                      <m:t>𝑁</m:t>
                    </m:r>
                  </m:oMath>
                </a14:m>
                <a:endParaRPr lang="en-US" sz="2300" b="0" dirty="0">
                  <a:ea typeface="Cambria Math" charset="0"/>
                  <a:cs typeface="Cambria Math" charset="0"/>
                </a:endParaRPr>
              </a:p>
              <a:p>
                <a:pPr>
                  <a:spcAft>
                    <a:spcPts val="600"/>
                  </a:spcAft>
                </a:pPr>
                <a:r>
                  <a:rPr lang="en-US" sz="2300" dirty="0"/>
                  <a:t>5. Repeat steps 2-4 until </a:t>
                </a:r>
                <a:r>
                  <a:rPr lang="en-US" sz="2300" b="1" i="1" dirty="0"/>
                  <a:t>stopping </a:t>
                </a:r>
                <a:r>
                  <a:rPr lang="en-US" sz="2300" dirty="0"/>
                  <a:t>condition met.</a:t>
                </a:r>
              </a:p>
              <a:p>
                <a:pPr>
                  <a:spcAft>
                    <a:spcPts val="600"/>
                  </a:spcAft>
                </a:pPr>
                <a:r>
                  <a:rPr lang="en-US" sz="2300" dirty="0"/>
                  <a:t>	where </a:t>
                </a:r>
                <a14:m>
                  <m:oMath xmlns:m="http://schemas.openxmlformats.org/officeDocument/2006/math">
                    <m:r>
                      <a:rPr lang="en-US" sz="2300" i="1">
                        <a:latin typeface="Cambria Math" panose="02040503050406030204" pitchFamily="18" charset="0"/>
                        <a:ea typeface="Cambria Math" panose="02040503050406030204" pitchFamily="18" charset="0"/>
                      </a:rPr>
                      <m:t>𝜆</m:t>
                    </m:r>
                  </m:oMath>
                </a14:m>
                <a:r>
                  <a:rPr lang="el-GR" sz="2300" dirty="0"/>
                  <a:t> </a:t>
                </a:r>
                <a:r>
                  <a:rPr lang="en-US" sz="2300" dirty="0"/>
                  <a:t>is a constant called the </a:t>
                </a:r>
                <a:r>
                  <a:rPr lang="en-US" sz="2300" b="1" i="1" dirty="0"/>
                  <a:t>learning rate</a:t>
                </a:r>
                <a:r>
                  <a:rPr lang="en-US" sz="2300" dirty="0"/>
                  <a:t>. </a:t>
                </a:r>
              </a:p>
              <a:p>
                <a:pPr>
                  <a:spcAft>
                    <a:spcPts val="600"/>
                  </a:spcAft>
                </a:pPr>
                <a:r>
                  <a:rPr lang="en-US" sz="2300" dirty="0"/>
                  <a:t> </a:t>
                </a:r>
              </a:p>
              <a:p>
                <a:pPr>
                  <a:spcAft>
                    <a:spcPts val="600"/>
                  </a:spcAft>
                </a:pPr>
                <a:endParaRPr lang="en-US" sz="2300" dirty="0"/>
              </a:p>
              <a:p>
                <a:pPr>
                  <a:spcAft>
                    <a:spcPts val="600"/>
                  </a:spcAft>
                </a:pPr>
                <a:endParaRPr lang="en-US" sz="2300" dirty="0"/>
              </a:p>
              <a:p>
                <a:pPr>
                  <a:spcAft>
                    <a:spcPts val="600"/>
                  </a:spcAft>
                </a:pPr>
                <a:endParaRPr lang="en-US" sz="23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891252"/>
                <a:ext cx="10658369" cy="5416952"/>
              </a:xfrm>
              <a:blipFill rotWithShape="0">
                <a:blip r:embed="rId2"/>
                <a:stretch>
                  <a:fillRect l="-858" t="-900" b="-75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192741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65107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2219598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3311130123"/>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16244</TotalTime>
  <Words>1349</Words>
  <Application>Microsoft Macintosh PowerPoint</Application>
  <PresentationFormat>Widescreen</PresentationFormat>
  <Paragraphs>150</Paragraphs>
  <Slides>26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Cambria Math</vt:lpstr>
      <vt:lpstr>Karla</vt:lpstr>
      <vt:lpstr>GEC_template</vt:lpstr>
      <vt:lpstr>Lecture 25: Boosting</vt:lpstr>
      <vt:lpstr>PowerPoint Presentation</vt:lpstr>
      <vt:lpstr>Motivation for Boosting </vt:lpstr>
      <vt:lpstr>Boosting Algorithms</vt:lpstr>
      <vt:lpstr>Gradient Boosting </vt:lpstr>
      <vt:lpstr>Gradient Boosting: the algorithm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Why Does Gradient Boosting Work? </vt:lpstr>
      <vt:lpstr>Review: A Brief Sketch of Gradient Descent </vt:lpstr>
      <vt:lpstr>Review: A Brief Sketch of Gradient Descent the Algorithm</vt:lpstr>
      <vt:lpstr>Why Does Gradient Descent Work? </vt:lpstr>
      <vt:lpstr>Why Does Gradient Descent Work? </vt:lpstr>
      <vt:lpstr>Gradient Boosting as Gradient Descent </vt:lpstr>
      <vt:lpstr>Gradient Boosting as Gradient Descent (cont.) </vt:lpstr>
      <vt:lpstr>Gradient Boosting as Gradient Descent (cont.) </vt:lpstr>
      <vt:lpstr>Gradient Boosting as Gradient Descent (cont.) </vt:lpstr>
      <vt:lpstr>Choosing a Learning Rate </vt:lpstr>
      <vt:lpstr>Choosing a Learning Rate </vt:lpstr>
      <vt:lpstr>Choosing a Learning Rate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Protopapas, Pavlos</dc:creator>
  <cp:lastModifiedBy>Protopapas, Pavlos</cp:lastModifiedBy>
  <cp:revision>312</cp:revision>
  <cp:lastPrinted>2019-06-13T06:43:52Z</cp:lastPrinted>
  <dcterms:created xsi:type="dcterms:W3CDTF">2018-07-20T19:26:24Z</dcterms:created>
  <dcterms:modified xsi:type="dcterms:W3CDTF">2020-11-02T02:53:03Z</dcterms:modified>
</cp:coreProperties>
</file>